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81E68"/>
    <a:srgbClr val="572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0518" autoAdjust="0"/>
  </p:normalViewPr>
  <p:slideViewPr>
    <p:cSldViewPr>
      <p:cViewPr>
        <p:scale>
          <a:sx n="75" d="100"/>
          <a:sy n="75" d="100"/>
        </p:scale>
        <p:origin x="-184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25829-C483-44D3-9EBC-16DDB6478304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D324-77EC-4E74-A185-BF40766D63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59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A868B-B7EF-4A31-8EEA-B1901733146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4938B-BB2B-4445-AF5E-9160DE537B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41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26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33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7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王則賢案更一審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法官比檢察官還檢察官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元大結構債案一審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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法官自始即展現「有罪推定」態度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台鳯案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Wingdings 3"/>
              </a:rPr>
              <a:t>18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Wingdings 3"/>
              </a:rPr>
              <a:t>年未確定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  <a:sym typeface="Wingdings 3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Wingdings 3"/>
              </a:rPr>
              <a:t>王則賢案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Wingdings 3"/>
              </a:rPr>
              <a:t>16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Wingdings 3"/>
              </a:rPr>
              <a:t>年才確定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台新金彰銀案一審判決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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說理不清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媽媽嘴案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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/>
              </a:rPr>
              <a:t>僱佣人的責任範圍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二次金改案一審判決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938B-BB2B-4445-AF5E-9160DE537BC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1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6C6E-0D01-4073-9E72-923DBCB0D295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74-551E-4B0A-8F51-F728AC33C291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BEEE-3E76-4D18-A943-ABB3E7202793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77C-7353-4124-8780-24A400465932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32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9BFF-E615-4418-85FF-33D422A90DFE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971A-1997-4EA7-9FE9-6E7A9213AC5C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88D1-3C77-45A6-B49A-0745B6AF3A65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3472-F17C-433F-AABE-F49F75F9DC6F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79BE-4514-4E23-B445-5FDEA9DDE527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FBA2-DB83-45D5-A5BB-FE6ED2611FBD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1002-98DF-40D1-B564-D6D5FBFBF8C7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9C3-B7E4-468D-ABC8-34E86E177A98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8CBE-69B2-4687-86EF-203DEBD294DE}" type="datetime1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74DE-B097-4BBA-B815-BDD0AC0255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481E6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司法改革之省思與</a:t>
            </a:r>
            <a:r>
              <a:rPr lang="zh-TW" altLang="en-US" b="1" dirty="0" smtClean="0">
                <a:solidFill>
                  <a:srgbClr val="481E6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期許</a:t>
            </a:r>
            <a:endParaRPr lang="zh-TW" altLang="en-US" b="1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232848" cy="1752600"/>
          </a:xfrm>
        </p:spPr>
        <p:txBody>
          <a:bodyPr/>
          <a:lstStyle/>
          <a:p>
            <a:pPr>
              <a:tabLst>
                <a:tab pos="2155825" algn="l"/>
              </a:tabLst>
            </a:pPr>
            <a:r>
              <a:rPr lang="zh-TW" altLang="en-US" sz="3600" b="1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國際通商法律事務所</a:t>
            </a:r>
            <a:endParaRPr lang="en-US" altLang="zh-TW" sz="3600" b="1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tabLst>
                <a:tab pos="2155825" algn="l"/>
              </a:tabLst>
            </a:pPr>
            <a:r>
              <a:rPr lang="zh-TW" altLang="en-US" sz="3600" b="1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傅祖聲律師</a:t>
            </a:r>
            <a:endParaRPr lang="en-US" altLang="zh-TW" sz="3600" b="1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2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24945"/>
            <a:ext cx="822960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400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謝謝指教！</a:t>
            </a:r>
            <a:endParaRPr lang="zh-TW" altLang="en-US" sz="4400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1352" y="2805198"/>
            <a:ext cx="4973681" cy="11521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基石</a:t>
            </a:r>
            <a:endParaRPr lang="zh-TW" altLang="en-US" sz="4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>
            <a:off x="4579532" y="3957326"/>
            <a:ext cx="0" cy="57606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081107" y="1069122"/>
            <a:ext cx="4975095" cy="11521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民主法治</a:t>
            </a:r>
            <a:r>
              <a:rPr lang="zh-TW" alt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國家</a:t>
            </a:r>
            <a:endParaRPr lang="zh-TW" altLang="en-US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91512" y="4549114"/>
            <a:ext cx="4973681" cy="12673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使人民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信賴的司法</a:t>
            </a:r>
            <a:endParaRPr lang="zh-TW" altLang="en-US" sz="4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4557761" y="2229134"/>
            <a:ext cx="0" cy="57606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7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使人民有感的司法改革</a:t>
            </a:r>
            <a: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en-US" altLang="zh-TW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兩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個觀察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面向</a:t>
            </a:r>
            <a: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endParaRPr lang="zh-TW" altLang="en-US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一、從參與訴訟的當事人角度</a:t>
            </a:r>
            <a:endParaRPr lang="en-US" altLang="zh-TW" sz="4000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zh-TW" altLang="en-US" sz="4000" dirty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二、從與訴訟無關的觀眾</a:t>
            </a:r>
            <a:r>
              <a:rPr lang="zh-TW" altLang="en-US" sz="4000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角度</a:t>
            </a:r>
            <a:endParaRPr lang="zh-TW" altLang="en-US" sz="4000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9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一、從參與訴訟的當事人角度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法官要「公正聽審」，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不要變成一方當事人的打手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常見刑事案件法官職權調查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1168400" lvl="1" indent="-365125">
              <a:spcBef>
                <a:spcPts val="0"/>
              </a:spcBef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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比檢察官還要認真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marL="1431925" lvl="2" indent="-171450">
              <a:spcBef>
                <a:spcPts val="0"/>
              </a:spcBef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原因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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裁判書的撰寫要求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（刑事訴訟法第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308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條、第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309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條）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改良式當事人進行主義的窘境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marL="1168400" lvl="1" indent="-365125">
              <a:spcBef>
                <a:spcPts val="0"/>
              </a:spcBef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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有罪認定的幽魂徘徊不去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交互詰問空洞化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marL="803275" lvl="1" indent="0">
              <a:spcBef>
                <a:spcPts val="0"/>
              </a:spcBef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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一國多制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marL="1260475" lvl="2" indent="212725">
              <a:spcBef>
                <a:spcPts val="0"/>
              </a:spcBef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「軍官與魔鬼」的情節只出現在電影中</a:t>
            </a:r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0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一、從參與訴訟的當事人角度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要拋棄成見、把當事人「當好人看」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壞人看多了，天下沒有好人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「一朝被蛇咬、十年怕草</a:t>
            </a:r>
            <a:r>
              <a:rPr lang="zh-TW" altLang="en-US" dirty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繩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」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仇富心態</a:t>
            </a:r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3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一、從參與訴訟的當事人角度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3)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3.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為期有效縮短裁判確定時程，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需要全體參與訴訟程序者的協力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Wingdings 3"/>
              </a:rPr>
              <a:t>案件集中審理：不論民事、刑事、行政訴訟都有必要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Wingdings 3"/>
            </a:endParaRP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不必要的再議發回或發回更審，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只會造成人民懸而未決的痛苦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在野法曹（律師）也</a:t>
            </a:r>
            <a:r>
              <a:rPr lang="zh-TW" altLang="en-US" dirty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有促進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訴訟時程的</a:t>
            </a:r>
            <a:r>
              <a:rPr lang="zh-TW" altLang="en-US" dirty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義務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3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一、從參與訴訟的當事人角度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4)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4.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裁判書類淺顯易懂、說理條列分明，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是使人民了解司法的基本要求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咬文嚼字，往往造成語意不明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說理不清，無法使人民信賴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連律師都看不懂的判決，還真不少</a:t>
            </a:r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二、從與訴訟無論的觀眾角度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明確且一貫的法律見解，人民才能遵從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天外飛來的見解，會使人民無所適從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符合社會通念的法律觀點，才不會造成突襲</a:t>
            </a:r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7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2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二、從與訴訟無論的觀眾角度</a:t>
            </a:r>
            <a:r>
              <a:rPr lang="en-US" altLang="zh-TW" sz="30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</a:t>
            </a:r>
            <a:r>
              <a:rPr lang="en-US" altLang="zh-TW" sz="30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2)</a:t>
            </a:r>
            <a:endParaRPr lang="zh-TW" altLang="en-US" sz="30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452438" indent="-452438">
              <a:buNone/>
            </a:pP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2.</a:t>
            </a: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透過社會矚目案件以展現司法獨立的同時，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也應適度調整「法官不語」的作法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在媒體亂象頻生、網軍充斥的時代，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有必要藉社會矚目案件傳遞正確的法治觀念</a:t>
            </a:r>
            <a:endParaRPr lang="en-US" altLang="zh-TW" dirty="0" smtClean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輿論公審造成的惡例，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更有必要透過司法向民眾的口語說明，</a:t>
            </a:r>
            <a: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</a:br>
            <a:r>
              <a:rPr lang="zh-TW" altLang="en-US" dirty="0" smtClean="0">
                <a:solidFill>
                  <a:srgbClr val="481E68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使人民理解法官憑證據辦案的基本要求</a:t>
            </a:r>
            <a:endParaRPr lang="zh-TW" altLang="en-US" dirty="0">
              <a:solidFill>
                <a:srgbClr val="481E68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74DE-B097-4BBA-B815-BDD0AC02555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0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如螢幕大小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司法改革之省思與期許</vt:lpstr>
      <vt:lpstr>PowerPoint 簡報</vt:lpstr>
      <vt:lpstr>使人民有感的司法改革 –兩個觀察面向–</vt:lpstr>
      <vt:lpstr>一、從參與訴訟的當事人角度(之1)</vt:lpstr>
      <vt:lpstr>一、從參與訴訟的當事人角度(之2)</vt:lpstr>
      <vt:lpstr>一、從參與訴訟的當事人角度(之3)</vt:lpstr>
      <vt:lpstr>一、從參與訴訟的當事人角度(之4)</vt:lpstr>
      <vt:lpstr>二、從與訴訟無論的觀眾角度(之1)</vt:lpstr>
      <vt:lpstr>二、從與訴訟無論的觀眾角度(之2)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TpdUser</dc:creator>
  <cp:lastModifiedBy>BM</cp:lastModifiedBy>
  <cp:revision>46</cp:revision>
  <cp:lastPrinted>2017-10-30T02:18:46Z</cp:lastPrinted>
  <dcterms:created xsi:type="dcterms:W3CDTF">2016-11-24T06:31:09Z</dcterms:created>
  <dcterms:modified xsi:type="dcterms:W3CDTF">2017-10-30T02:24:54Z</dcterms:modified>
</cp:coreProperties>
</file>